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6e67efa0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c16e67efa0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6e67efa0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c16e67efa0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16e67efa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c16e67efa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16e67efa0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c16e67efa0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6e67efa0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c16e67efa0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Relationship Id="rId4" Type="http://schemas.openxmlformats.org/officeDocument/2006/relationships/image" Target="../media/image2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1524000" y="164593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b="1" lang="ru-RU"/>
              <a:t>Создание детализированных природных ландшафтов в Unreal Engine 4</a:t>
            </a:r>
            <a:endParaRPr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4391780"/>
            <a:ext cx="9144000" cy="985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Студент: Фёдоров А.В. РК6-81Б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Научный руководитель: Витюков Ф.А.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5327" y="3702882"/>
            <a:ext cx="1722673" cy="203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Создание шейдера воды</a:t>
            </a:r>
            <a:endParaRPr/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7850705" y="5382363"/>
            <a:ext cx="313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10. Один из референсов поверхности воды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838200" y="1599375"/>
            <a:ext cx="6898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21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После анализа большого количества референсов водоёмов были выделены основные аспекты, важные для реалистичного изображения воды: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Рябь на поверхности воды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Поглощение света, усиливающееся с увеличением глубины водоёма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Отражение света, зависящее от угла наблюдения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/>
              <a:t>Пена на границах воды с сушей</a:t>
            </a:r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625" y="1329527"/>
            <a:ext cx="3419350" cy="38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838200" y="147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Создание ряби на поверхности воды</a:t>
            </a:r>
            <a:endParaRPr b="1"/>
          </a:p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pic>
        <p:nvPicPr>
          <p:cNvPr descr="Sea Water (Texture) - Normal Map"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6879" y="2491739"/>
            <a:ext cx="3448426" cy="34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838200" y="1473293"/>
            <a:ext cx="9804662" cy="10589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Движение ряби было создано с помощью использования «прокрутки» карт нормалей (Scrolling Textures)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660328" y="5919551"/>
            <a:ext cx="370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11. Используемая для отображения ряби карта нормалей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b="0" l="12689" r="26225" t="0"/>
          <a:stretch/>
        </p:blipFill>
        <p:spPr>
          <a:xfrm>
            <a:off x="6183983" y="2457226"/>
            <a:ext cx="3954628" cy="34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6183983" y="5940165"/>
            <a:ext cx="395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12. Рябь на поверхности воды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838200" y="11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Изменение цвета в зависимости от глубины водоёма</a:t>
            </a:r>
            <a:endParaRPr b="1"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534124" y="1747489"/>
            <a:ext cx="5332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Глубина водоёма вычисляется по следующей формуле: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717" y="1291488"/>
            <a:ext cx="5109267" cy="357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654337" y="3898276"/>
            <a:ext cx="53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 = (Absolute World Position - Camera Position) *     (Scene Depth /Pixel Depth) - Water Level</a:t>
            </a:r>
            <a:endParaRPr b="1" i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552161" y="4955726"/>
            <a:ext cx="462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13. Схема нахождения глубины воды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838200" y="11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Изменение цвета в зависимости от глубины водоёма</a:t>
            </a:r>
            <a:endParaRPr b="1"/>
          </a:p>
        </p:txBody>
      </p:sp>
      <p:sp>
        <p:nvSpPr>
          <p:cNvPr id="198" name="Google Shape;198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3225" r="4870" t="9698"/>
          <a:stretch/>
        </p:blipFill>
        <p:spPr>
          <a:xfrm>
            <a:off x="2951374" y="1481425"/>
            <a:ext cx="6289275" cy="40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3514199" y="5585668"/>
            <a:ext cx="516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14. Эффект затемнения воды в зависимости от глубины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/>
          <p:nvPr>
            <p:ph type="title"/>
          </p:nvPr>
        </p:nvSpPr>
        <p:spPr>
          <a:xfrm>
            <a:off x="838200" y="130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Создание пены на поверхности воды</a:t>
            </a:r>
            <a:endParaRPr b="1"/>
          </a:p>
        </p:txBody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838200" y="1608350"/>
            <a:ext cx="4036500" cy="4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/>
              <a:t>Пена была реализована с помощью наложения текстуры поверх материала воды.</a:t>
            </a:r>
            <a:endParaRPr/>
          </a:p>
        </p:txBody>
      </p:sp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651332" y="5484200"/>
            <a:ext cx="565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15. Готовый материал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807" y="1485212"/>
            <a:ext cx="7301918" cy="38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Разработка инструмента для создания рек</a:t>
            </a:r>
            <a:endParaRPr b="1"/>
          </a:p>
        </p:txBody>
      </p:sp>
      <p:sp>
        <p:nvSpPr>
          <p:cNvPr id="216" name="Google Shape;216;p27"/>
          <p:cNvSpPr txBox="1"/>
          <p:nvPr>
            <p:ph idx="1" type="body"/>
          </p:nvPr>
        </p:nvSpPr>
        <p:spPr>
          <a:xfrm>
            <a:off x="685525" y="1825625"/>
            <a:ext cx="46119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/>
              <a:t>Для удобного создания рек произвольной формы был разработан инструмент, прокладывающий геометрию по заданному пользователем сплайну</a:t>
            </a:r>
            <a:endParaRPr/>
          </a:p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5884275" y="5213996"/>
            <a:ext cx="49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16.  Геометрия реки, созданная по сплайну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875" y="1504288"/>
            <a:ext cx="5452619" cy="350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Алгоритм работы инструмента для создания рек</a:t>
            </a:r>
            <a:endParaRPr b="1"/>
          </a:p>
        </p:txBody>
      </p:sp>
      <p:sp>
        <p:nvSpPr>
          <p:cNvPr id="225" name="Google Shape;225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25" y="1631988"/>
            <a:ext cx="8453955" cy="425109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838200" y="5058500"/>
            <a:ext cx="263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2385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Кривая, произвольно заданная пользователем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3534600" y="5058500"/>
            <a:ext cx="2463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Равномерное распределение узлов по кривой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849200" y="4943150"/>
            <a:ext cx="214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Создание набора сплайнов, соединяющих пары точек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7998100" y="5105475"/>
            <a:ext cx="214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Создание геометрии с помощью Spline Mesh.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Внедрение реки в готовую природную сцену</a:t>
            </a:r>
            <a:endParaRPr b="1"/>
          </a:p>
        </p:txBody>
      </p:sp>
      <p:sp>
        <p:nvSpPr>
          <p:cNvPr id="236" name="Google Shape;236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1073743" y="5835561"/>
            <a:ext cx="597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12. Приближение камеры к области одного из игроков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b="0" l="0" r="10394" t="0"/>
          <a:stretch/>
        </p:blipFill>
        <p:spPr>
          <a:xfrm>
            <a:off x="838200" y="1819625"/>
            <a:ext cx="6443850" cy="38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4">
            <a:alphaModFix/>
          </a:blip>
          <a:srcRect b="0" l="20200" r="27506" t="0"/>
          <a:stretch/>
        </p:blipFill>
        <p:spPr>
          <a:xfrm>
            <a:off x="7670900" y="1819625"/>
            <a:ext cx="3768041" cy="38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Заключение</a:t>
            </a:r>
            <a:endParaRPr b="1"/>
          </a:p>
        </p:txBody>
      </p:sp>
      <p:sp>
        <p:nvSpPr>
          <p:cNvPr id="245" name="Google Shape;245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 результате работы были выполнены следующие задачи:</a:t>
            </a:r>
            <a:endParaRPr/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/>
              <a:t>Исследованы различные технологии рельефного текстурирования</a:t>
            </a:r>
            <a:endParaRPr/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/>
              <a:t>Исследованы способы разработки шейдеров воды</a:t>
            </a:r>
            <a:endParaRPr/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/>
              <a:t>Реализован реалистичный шейдер воды</a:t>
            </a:r>
            <a:endParaRPr/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/>
              <a:t>Реализован инструмент для создания рек</a:t>
            </a:r>
            <a:endParaRPr/>
          </a:p>
          <a:p>
            <a:pPr indent="-266700" lvl="1" marL="685800" rtl="0" algn="l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/>
              <a:t>С помощью разработанного инструмента внедрена в сцену, созданную на производственной практике, река</a:t>
            </a:r>
            <a:endParaRPr/>
          </a:p>
          <a:p>
            <a:pPr indent="0" lvl="0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Постановка задачи</a:t>
            </a:r>
            <a:endParaRPr b="1"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838200" y="1825625"/>
            <a:ext cx="10515600" cy="4320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Цель работы: разработать способы увеличения детализации природных сцен в движке Unreal Engine 4.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Задачи: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Исследовать различные технологии рельефного текстурирования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Исследовать способы разработки шейдеров воды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Реализовать реалистичный шейдер воды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Реализовать инструмент для создания рек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С помощью разработанного инструмента внедрить в сцену, созданную на производственной практике, реку</a:t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Актуальность</a:t>
            </a:r>
            <a:endParaRPr b="1"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Актуальность работы заключается в следующем: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Рассмотренные способы увеличения детализации сцен повсеместно используются в компьютерной графике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/>
              <a:t>Полученный набор инструментов может быть использован для разработки </a:t>
            </a:r>
            <a:r>
              <a:rPr lang="ru-RU"/>
              <a:t>большого</a:t>
            </a:r>
            <a:r>
              <a:rPr lang="ru-RU"/>
              <a:t> количества различных сцен 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Предисловие</a:t>
            </a:r>
            <a:endParaRPr b="1"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838200" y="15993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 ходе производственной практики была разработана природная сцена. В рамках данной работы исследованы и внедрены в данную сцену </a:t>
            </a:r>
            <a:r>
              <a:rPr lang="ru-RU"/>
              <a:t>технологии повышения детализации.</a:t>
            </a:r>
            <a:r>
              <a:rPr lang="ru-RU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3324" y="3050464"/>
            <a:ext cx="5027213" cy="28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5662" y="3050464"/>
            <a:ext cx="5034737" cy="28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1910605" y="5950725"/>
            <a:ext cx="880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1. 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Сцена, </a:t>
            </a: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разработанн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ая на производственной практике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674039" y="365125"/>
            <a:ext cx="10679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Обзор методов рельефного текстурирования</a:t>
            </a:r>
            <a:endParaRPr b="1"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838199" y="1825625"/>
            <a:ext cx="4704761" cy="4233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В программе Substance 3D Designer был разработан «Объёмный» материал речного дна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Он состоит из: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Текстуры цвета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Карты высот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Карты нормалей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Карты Ambient Occlusion (Окружающего затенения)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7041036" y="5735713"/>
            <a:ext cx="313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ru-RU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Демонстрация разработанного материала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2869" y="1599550"/>
            <a:ext cx="4275461" cy="40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674039" y="365125"/>
            <a:ext cx="10679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Bump mapping и Normal mapping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6609888" y="5735725"/>
            <a:ext cx="4001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4. Демонстрация материала с использованием normal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1385375" y="5735725"/>
            <a:ext cx="405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3. Демонстрация материала с использованием bump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588" y="1633688"/>
            <a:ext cx="3732760" cy="37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10" y="1633688"/>
            <a:ext cx="3732760" cy="37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Bump </a:t>
            </a:r>
            <a:r>
              <a:rPr b="1" lang="ru-RU"/>
              <a:t>offset</a:t>
            </a:r>
            <a:r>
              <a:rPr b="1" lang="ru-RU"/>
              <a:t> и Parallax Occlusion Mapping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6744325" y="5735725"/>
            <a:ext cx="398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6. Демонстрация материала с использованием bump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1515049" y="5735725"/>
            <a:ext cx="3798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5. Демонстрация материала с использованием bump offset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75" y="1633775"/>
            <a:ext cx="3732750" cy="37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313" y="1633838"/>
            <a:ext cx="3732622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Displacement Mapping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6024475" y="5735725"/>
            <a:ext cx="517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8. Демонстрация разработанного материала с использованием displacement mapping и 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tessellation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(созданием новой геометрии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1098975" y="5735725"/>
            <a:ext cx="443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7. Демонстрация материала с использованием displacement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75" y="1633838"/>
            <a:ext cx="3884591" cy="374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216" y="1633838"/>
            <a:ext cx="3766803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1" lang="ru-RU"/>
              <a:t>Сравнение производительностей методов рельефного текстурирования</a:t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‹#›</a:t>
            </a:fld>
            <a:r>
              <a:rPr lang="ru-RU" sz="1800"/>
              <a:t> / 12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2998550" y="5879675"/>
            <a:ext cx="58896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Рисунок 9. Зависимость количества кадров в секунду от выбранного метода рельефного текстурирования.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275" y="1843225"/>
            <a:ext cx="6247255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